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315" r:id="rId3"/>
    <p:sldId id="314" r:id="rId4"/>
    <p:sldId id="257" r:id="rId5"/>
    <p:sldId id="258" r:id="rId6"/>
    <p:sldId id="259" r:id="rId7"/>
    <p:sldId id="275" r:id="rId8"/>
    <p:sldId id="260" r:id="rId9"/>
    <p:sldId id="261" r:id="rId10"/>
    <p:sldId id="306" r:id="rId11"/>
    <p:sldId id="263" r:id="rId12"/>
    <p:sldId id="264" r:id="rId13"/>
    <p:sldId id="310" r:id="rId14"/>
    <p:sldId id="265" r:id="rId15"/>
    <p:sldId id="266" r:id="rId16"/>
    <p:sldId id="267" r:id="rId17"/>
    <p:sldId id="276" r:id="rId18"/>
    <p:sldId id="277" r:id="rId19"/>
    <p:sldId id="268" r:id="rId20"/>
    <p:sldId id="308" r:id="rId21"/>
    <p:sldId id="278" r:id="rId22"/>
    <p:sldId id="311" r:id="rId23"/>
    <p:sldId id="269" r:id="rId24"/>
    <p:sldId id="270" r:id="rId25"/>
    <p:sldId id="274" r:id="rId26"/>
    <p:sldId id="271" r:id="rId27"/>
    <p:sldId id="280" r:id="rId28"/>
    <p:sldId id="281" r:id="rId29"/>
    <p:sldId id="312" r:id="rId30"/>
    <p:sldId id="272" r:id="rId31"/>
    <p:sldId id="273" r:id="rId32"/>
    <p:sldId id="313" r:id="rId33"/>
    <p:sldId id="279" r:id="rId34"/>
    <p:sldId id="316" r:id="rId35"/>
    <p:sldId id="309" r:id="rId36"/>
    <p:sldId id="282" r:id="rId37"/>
    <p:sldId id="283" r:id="rId38"/>
    <p:sldId id="284" r:id="rId39"/>
    <p:sldId id="286" r:id="rId40"/>
    <p:sldId id="285" r:id="rId41"/>
    <p:sldId id="287" r:id="rId42"/>
    <p:sldId id="288" r:id="rId43"/>
    <p:sldId id="289" r:id="rId44"/>
    <p:sldId id="290" r:id="rId45"/>
    <p:sldId id="291" r:id="rId46"/>
    <p:sldId id="292" r:id="rId47"/>
    <p:sldId id="293" r:id="rId48"/>
    <p:sldId id="294" r:id="rId49"/>
    <p:sldId id="297" r:id="rId50"/>
    <p:sldId id="298" r:id="rId51"/>
    <p:sldId id="299" r:id="rId52"/>
    <p:sldId id="300" r:id="rId53"/>
    <p:sldId id="301" r:id="rId54"/>
    <p:sldId id="302" r:id="rId55"/>
    <p:sldId id="303" r:id="rId56"/>
    <p:sldId id="304" r:id="rId57"/>
    <p:sldId id="305" r:id="rId58"/>
    <p:sldId id="318" r:id="rId5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9377" autoAdjust="0"/>
  </p:normalViewPr>
  <p:slideViewPr>
    <p:cSldViewPr snapToGrid="0" snapToObjects="1">
      <p:cViewPr varScale="1">
        <p:scale>
          <a:sx n="114" d="100"/>
          <a:sy n="114" d="100"/>
        </p:scale>
        <p:origin x="-1488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theme" Target="theme/theme1.xml"/><Relationship Id="rId64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printerSettings" Target="printerSettings/printerSettings1.bin"/><Relationship Id="rId61" Type="http://schemas.openxmlformats.org/officeDocument/2006/relationships/presProps" Target="presProps.xml"/><Relationship Id="rId62" Type="http://schemas.openxmlformats.org/officeDocument/2006/relationships/viewProps" Target="view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ABEB1-F4E1-8D4F-AAF0-EE6096FE7186}" type="datetimeFigureOut">
              <a:rPr lang="en-US" smtClean="0"/>
              <a:t>10/19/17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CF792-1AED-C74E-8DCC-DBF457DD01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9137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ABEB1-F4E1-8D4F-AAF0-EE6096FE7186}" type="datetimeFigureOut">
              <a:rPr lang="en-US" smtClean="0"/>
              <a:t>10/19/17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CF792-1AED-C74E-8DCC-DBF457DD01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8961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ABEB1-F4E1-8D4F-AAF0-EE6096FE7186}" type="datetimeFigureOut">
              <a:rPr lang="en-US" smtClean="0"/>
              <a:t>10/19/17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CF792-1AED-C74E-8DCC-DBF457DD01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7062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ABEB1-F4E1-8D4F-AAF0-EE6096FE7186}" type="datetimeFigureOut">
              <a:rPr lang="en-US" smtClean="0"/>
              <a:t>10/19/17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CF792-1AED-C74E-8DCC-DBF457DD01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8210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ABEB1-F4E1-8D4F-AAF0-EE6096FE7186}" type="datetimeFigureOut">
              <a:rPr lang="en-US" smtClean="0"/>
              <a:t>10/19/17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CF792-1AED-C74E-8DCC-DBF457DD01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7558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ABEB1-F4E1-8D4F-AAF0-EE6096FE7186}" type="datetimeFigureOut">
              <a:rPr lang="en-US" smtClean="0"/>
              <a:t>10/19/17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CF792-1AED-C74E-8DCC-DBF457DD01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8434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ABEB1-F4E1-8D4F-AAF0-EE6096FE7186}" type="datetimeFigureOut">
              <a:rPr lang="en-US" smtClean="0"/>
              <a:t>10/19/17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CF792-1AED-C74E-8DCC-DBF457DD01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2869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ABEB1-F4E1-8D4F-AAF0-EE6096FE7186}" type="datetimeFigureOut">
              <a:rPr lang="en-US" smtClean="0"/>
              <a:t>10/19/17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CF792-1AED-C74E-8DCC-DBF457DD01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9150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ABEB1-F4E1-8D4F-AAF0-EE6096FE7186}" type="datetimeFigureOut">
              <a:rPr lang="en-US" smtClean="0"/>
              <a:t>10/19/17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CF792-1AED-C74E-8DCC-DBF457DD01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2713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ABEB1-F4E1-8D4F-AAF0-EE6096FE7186}" type="datetimeFigureOut">
              <a:rPr lang="en-US" smtClean="0"/>
              <a:t>10/19/17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CF792-1AED-C74E-8DCC-DBF457DD01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2966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ABEB1-F4E1-8D4F-AAF0-EE6096FE7186}" type="datetimeFigureOut">
              <a:rPr lang="en-US" smtClean="0"/>
              <a:t>10/19/17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CF792-1AED-C74E-8DCC-DBF457DD01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0838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2ABEB1-F4E1-8D4F-AAF0-EE6096FE7186}" type="datetimeFigureOut">
              <a:rPr lang="en-US" smtClean="0"/>
              <a:t>10/19/17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6CF792-1AED-C74E-8DCC-DBF457DD01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7579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8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9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0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2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4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6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7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8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9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0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1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2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3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Relationship Id="rId3" Type="http://schemas.openxmlformats.org/officeDocument/2006/relationships/image" Target="../media/image5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846627"/>
            <a:ext cx="7772400" cy="303957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VITA </a:t>
            </a:r>
            <a:br>
              <a:rPr lang="en-US" dirty="0" smtClean="0"/>
            </a:br>
            <a:r>
              <a:rPr lang="en-US" dirty="0" smtClean="0"/>
              <a:t>Volunteer </a:t>
            </a:r>
            <a:br>
              <a:rPr lang="en-US" dirty="0" smtClean="0"/>
            </a:br>
            <a:r>
              <a:rPr lang="en-US" dirty="0" smtClean="0"/>
              <a:t>And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Site </a:t>
            </a:r>
            <a:r>
              <a:rPr lang="en-US" dirty="0" smtClean="0"/>
              <a:t>Coordinator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Application Screen </a:t>
            </a:r>
            <a:r>
              <a:rPr lang="en-US" dirty="0"/>
              <a:t>Shots</a:t>
            </a:r>
          </a:p>
        </p:txBody>
      </p:sp>
    </p:spTree>
    <p:extLst>
      <p:ext uri="{BB962C8B-B14F-4D97-AF65-F5344CB8AC3E}">
        <p14:creationId xmlns:p14="http://schemas.microsoft.com/office/powerpoint/2010/main" val="38638714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8303" y="0"/>
            <a:ext cx="3855697" cy="6858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855697" cy="6858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3" name="TextBox 2"/>
          <p:cNvSpPr txBox="1"/>
          <p:nvPr/>
        </p:nvSpPr>
        <p:spPr>
          <a:xfrm>
            <a:off x="1411737" y="3969870"/>
            <a:ext cx="5739479" cy="2031325"/>
          </a:xfrm>
          <a:prstGeom prst="rect">
            <a:avLst/>
          </a:prstGeom>
          <a:solidFill>
            <a:schemeClr val="bg1">
              <a:alpha val="78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Get a view of volunteers at the site</a:t>
            </a:r>
          </a:p>
          <a:p>
            <a:endParaRPr lang="en-US" dirty="0"/>
          </a:p>
          <a:p>
            <a:r>
              <a:rPr lang="en-US" dirty="0" smtClean="0"/>
              <a:t>Green are past dates, boxed for when their hours need approval.</a:t>
            </a:r>
          </a:p>
          <a:p>
            <a:endParaRPr lang="en-US" dirty="0"/>
          </a:p>
          <a:p>
            <a:r>
              <a:rPr lang="en-US" dirty="0" smtClean="0"/>
              <a:t>Orange are </a:t>
            </a:r>
            <a:r>
              <a:rPr lang="en-US" dirty="0"/>
              <a:t>future dates, </a:t>
            </a:r>
            <a:r>
              <a:rPr lang="en-US" dirty="0" smtClean="0"/>
              <a:t>boxed </a:t>
            </a:r>
            <a:r>
              <a:rPr lang="en-US" dirty="0"/>
              <a:t>when the needed number of </a:t>
            </a:r>
            <a:r>
              <a:rPr lang="en-US" dirty="0" err="1"/>
              <a:t>eFilers</a:t>
            </a:r>
            <a:r>
              <a:rPr lang="en-US" dirty="0"/>
              <a:t> is less than the number signed up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41338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74681" y="1010913"/>
            <a:ext cx="455435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Manage Site Volunteers</a:t>
            </a:r>
          </a:p>
          <a:p>
            <a:endParaRPr lang="en-US" dirty="0"/>
          </a:p>
          <a:p>
            <a:r>
              <a:rPr lang="en-US" dirty="0" smtClean="0"/>
              <a:t>See the volunteers for the date</a:t>
            </a:r>
          </a:p>
          <a:p>
            <a:r>
              <a:rPr lang="en-US" dirty="0" smtClean="0"/>
              <a:t>See phone, cert level, and hours</a:t>
            </a:r>
          </a:p>
          <a:p>
            <a:endParaRPr lang="en-US" dirty="0"/>
          </a:p>
          <a:p>
            <a:r>
              <a:rPr lang="en-US" dirty="0" smtClean="0"/>
              <a:t>SC can then approve hours for today and past dates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8303" y="0"/>
            <a:ext cx="3855697" cy="6858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21077655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8303" y="0"/>
            <a:ext cx="3855697" cy="6858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4" name="TextBox 3"/>
          <p:cNvSpPr txBox="1"/>
          <p:nvPr/>
        </p:nvSpPr>
        <p:spPr>
          <a:xfrm>
            <a:off x="474681" y="1010913"/>
            <a:ext cx="45543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When a user is touched, the SC can adjust the hours (whether approved or not)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57037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8303" y="0"/>
            <a:ext cx="3855697" cy="6858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4" name="TextBox 3"/>
          <p:cNvSpPr txBox="1"/>
          <p:nvPr/>
        </p:nvSpPr>
        <p:spPr>
          <a:xfrm>
            <a:off x="474681" y="1010913"/>
            <a:ext cx="45543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Managing the details for a Site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58428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8303" y="0"/>
            <a:ext cx="3855697" cy="6858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4" name="TextBox 3"/>
          <p:cNvSpPr txBox="1"/>
          <p:nvPr/>
        </p:nvSpPr>
        <p:spPr>
          <a:xfrm>
            <a:off x="474681" y="1010913"/>
            <a:ext cx="455435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Edit Site Calendar</a:t>
            </a:r>
          </a:p>
          <a:p>
            <a:endParaRPr lang="en-US" dirty="0"/>
          </a:p>
          <a:p>
            <a:r>
              <a:rPr lang="en-US" dirty="0" smtClean="0"/>
              <a:t>Touching on top row manages the defaults schedule for each day of the week</a:t>
            </a:r>
          </a:p>
          <a:p>
            <a:endParaRPr lang="en-US" dirty="0"/>
          </a:p>
          <a:p>
            <a:r>
              <a:rPr lang="en-US" dirty="0" smtClean="0"/>
              <a:t>Touching a day of week allows edit/change/remove a calendar exception</a:t>
            </a:r>
          </a:p>
          <a:p>
            <a:endParaRPr lang="en-US" dirty="0"/>
          </a:p>
          <a:p>
            <a:r>
              <a:rPr lang="en-US" dirty="0" smtClean="0"/>
              <a:t>The open/close for a Site is determined by starting with the defaults, then looking for an exception; if exception found, use the exception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08151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8303" y="0"/>
            <a:ext cx="3855697" cy="6858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4" name="TextBox 3"/>
          <p:cNvSpPr txBox="1"/>
          <p:nvPr/>
        </p:nvSpPr>
        <p:spPr>
          <a:xfrm>
            <a:off x="474681" y="1010913"/>
            <a:ext cx="45543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Edit site calendar defaults for each day of the week, Friday as shown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1258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8303" y="0"/>
            <a:ext cx="3855697" cy="6858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4" name="TextBox 3"/>
          <p:cNvSpPr txBox="1"/>
          <p:nvPr/>
        </p:nvSpPr>
        <p:spPr>
          <a:xfrm>
            <a:off x="474681" y="1010913"/>
            <a:ext cx="45543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Screen to edit/remove an exception for a given date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57221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8303" y="0"/>
            <a:ext cx="3855697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74681" y="1010913"/>
            <a:ext cx="4554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Volunteer login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63306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74681" y="1010913"/>
            <a:ext cx="4554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Volunteer options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8303" y="0"/>
            <a:ext cx="3855697" cy="6858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34540527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8303" y="0"/>
            <a:ext cx="3855697" cy="6858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4" name="TextBox 3"/>
          <p:cNvSpPr txBox="1"/>
          <p:nvPr/>
        </p:nvSpPr>
        <p:spPr>
          <a:xfrm>
            <a:off x="474681" y="1010913"/>
            <a:ext cx="455435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list of signups for the volunteer, for today and moving forward.</a:t>
            </a:r>
          </a:p>
          <a:p>
            <a:endParaRPr lang="en-US" dirty="0"/>
          </a:p>
          <a:p>
            <a:r>
              <a:rPr lang="en-US" dirty="0" smtClean="0"/>
              <a:t>Historical signups are not visible to the volunteer (only the site coordinator)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50094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Service 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b="1" dirty="0" smtClean="0"/>
              <a:t>Improve customer experience</a:t>
            </a:r>
          </a:p>
          <a:p>
            <a:pPr lvl="1"/>
            <a:r>
              <a:rPr lang="en-US" dirty="0" smtClean="0"/>
              <a:t>Reduced wait times</a:t>
            </a:r>
          </a:p>
          <a:p>
            <a:pPr lvl="1"/>
            <a:r>
              <a:rPr lang="en-US" dirty="0" smtClean="0"/>
              <a:t>Able to provide feedback</a:t>
            </a:r>
          </a:p>
          <a:p>
            <a:r>
              <a:rPr lang="en-US" b="1" dirty="0" smtClean="0"/>
              <a:t>Improve volunteer experience</a:t>
            </a:r>
          </a:p>
          <a:p>
            <a:pPr lvl="1"/>
            <a:r>
              <a:rPr lang="en-US" dirty="0" smtClean="0"/>
              <a:t>Go where they are most needed</a:t>
            </a:r>
          </a:p>
          <a:p>
            <a:pPr lvl="1"/>
            <a:r>
              <a:rPr lang="en-US" dirty="0" smtClean="0"/>
              <a:t>Able to make suggestions</a:t>
            </a:r>
          </a:p>
          <a:p>
            <a:r>
              <a:rPr lang="en-US" dirty="0" smtClean="0"/>
              <a:t>How:</a:t>
            </a:r>
          </a:p>
          <a:p>
            <a:pPr lvl="1"/>
            <a:r>
              <a:rPr lang="en-US" dirty="0" smtClean="0"/>
              <a:t>Improve visibility to open sites (mobile web)</a:t>
            </a:r>
          </a:p>
          <a:p>
            <a:pPr lvl="1"/>
            <a:r>
              <a:rPr lang="en-US" dirty="0" smtClean="0"/>
              <a:t>Focus volunteers on sites with capacity and strong client demand (mobile app)</a:t>
            </a:r>
          </a:p>
          <a:p>
            <a:pPr lvl="1"/>
            <a:r>
              <a:rPr lang="en-US" dirty="0" smtClean="0"/>
              <a:t>Site Coordinators are key: they must maintain the status of their site in real time to guide volunteers (mobile app)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47570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8303" y="0"/>
            <a:ext cx="3855697" cy="6858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23615403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8303" y="0"/>
            <a:ext cx="3855697" cy="6858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3" name="TextBox 2"/>
          <p:cNvSpPr txBox="1"/>
          <p:nvPr/>
        </p:nvSpPr>
        <p:spPr>
          <a:xfrm>
            <a:off x="474681" y="1010913"/>
            <a:ext cx="455435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 volunteer can look a their signup, get directions to the site and adjust the hours work.</a:t>
            </a:r>
          </a:p>
          <a:p>
            <a:endParaRPr lang="en-US" dirty="0"/>
          </a:p>
          <a:p>
            <a:r>
              <a:rPr lang="en-US" dirty="0" smtClean="0"/>
              <a:t>Hours work can be adjusted by the volunteer until approved by the SC.</a:t>
            </a:r>
          </a:p>
          <a:p>
            <a:endParaRPr lang="en-US" dirty="0"/>
          </a:p>
          <a:p>
            <a:r>
              <a:rPr lang="en-US" dirty="0" smtClean="0"/>
              <a:t>The table at the bottom shows other volunteers at the same site on that date.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2097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74681" y="1010913"/>
            <a:ext cx="4554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Volunteer options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8303" y="0"/>
            <a:ext cx="3855697" cy="6858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33874145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8303" y="0"/>
            <a:ext cx="3855697" cy="6858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4" name="TextBox 3"/>
          <p:cNvSpPr txBox="1"/>
          <p:nvPr/>
        </p:nvSpPr>
        <p:spPr>
          <a:xfrm>
            <a:off x="474681" y="1010913"/>
            <a:ext cx="45543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To create a new signup, a volunteer first picks a date.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1242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8303" y="0"/>
            <a:ext cx="3855697" cy="6858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4" name="TextBox 3"/>
          <p:cNvSpPr txBox="1"/>
          <p:nvPr/>
        </p:nvSpPr>
        <p:spPr>
          <a:xfrm>
            <a:off x="474681" y="1010913"/>
            <a:ext cx="455435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app then shows sites open on that date that need 1 or more </a:t>
            </a:r>
            <a:r>
              <a:rPr lang="en-US" dirty="0" err="1" smtClean="0"/>
              <a:t>eFilers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If the user happens to be already signed up on that date, that site signup is show.</a:t>
            </a:r>
          </a:p>
          <a:p>
            <a:endParaRPr lang="en-US" dirty="0"/>
          </a:p>
          <a:p>
            <a:r>
              <a:rPr lang="en-US" dirty="0" smtClean="0"/>
              <a:t>Mobile team members will be signed up on multiple sites per day.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53712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8303" y="0"/>
            <a:ext cx="3855697" cy="6858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4" name="TextBox 3"/>
          <p:cNvSpPr txBox="1"/>
          <p:nvPr/>
        </p:nvSpPr>
        <p:spPr>
          <a:xfrm>
            <a:off x="474681" y="1010913"/>
            <a:ext cx="455435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 map of sites needing </a:t>
            </a:r>
            <a:r>
              <a:rPr lang="en-US" dirty="0" err="1" smtClean="0"/>
              <a:t>eFilers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Black is a closed site</a:t>
            </a:r>
          </a:p>
          <a:p>
            <a:endParaRPr lang="en-US" dirty="0"/>
          </a:p>
          <a:p>
            <a:r>
              <a:rPr lang="en-US" dirty="0" smtClean="0"/>
              <a:t>Green is a site that has all seats filled</a:t>
            </a:r>
          </a:p>
          <a:p>
            <a:endParaRPr lang="en-US" dirty="0"/>
          </a:p>
          <a:p>
            <a:r>
              <a:rPr lang="en-US" dirty="0" smtClean="0"/>
              <a:t>Red is a site that needs help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37473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8303" y="0"/>
            <a:ext cx="3855697" cy="6858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4" name="TextBox 3"/>
          <p:cNvSpPr txBox="1"/>
          <p:nvPr/>
        </p:nvSpPr>
        <p:spPr>
          <a:xfrm>
            <a:off x="474681" y="1010913"/>
            <a:ext cx="45543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If the volunteer chooses a site, then they get a chance to sign 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3975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8303" y="0"/>
            <a:ext cx="3855697" cy="6858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3" name="TextBox 2"/>
          <p:cNvSpPr txBox="1"/>
          <p:nvPr/>
        </p:nvSpPr>
        <p:spPr>
          <a:xfrm>
            <a:off x="474681" y="1010913"/>
            <a:ext cx="45543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They are given an option to add to their default calendar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4221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8303" y="0"/>
            <a:ext cx="3855697" cy="6858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3" name="TextBox 2"/>
          <p:cNvSpPr txBox="1"/>
          <p:nvPr/>
        </p:nvSpPr>
        <p:spPr>
          <a:xfrm>
            <a:off x="474681" y="1010913"/>
            <a:ext cx="45543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And the ability to modify the calendar event before it is saved in their calendar.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15763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74681" y="1010913"/>
            <a:ext cx="4554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Volunteer options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8303" y="0"/>
            <a:ext cx="3855697" cy="6858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33874145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Service Architecture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809" y="1060561"/>
            <a:ext cx="908039" cy="16150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6" name="TextBox 5"/>
          <p:cNvSpPr txBox="1"/>
          <p:nvPr/>
        </p:nvSpPr>
        <p:spPr>
          <a:xfrm>
            <a:off x="451644" y="2712109"/>
            <a:ext cx="1265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iOS</a:t>
            </a:r>
            <a:r>
              <a:rPr lang="en-US" dirty="0" smtClean="0"/>
              <a:t> Devices</a:t>
            </a:r>
          </a:p>
        </p:txBody>
      </p:sp>
      <p:pic>
        <p:nvPicPr>
          <p:cNvPr id="7" name="Picture 6" descr="Screenshot_150697052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1723" y="1886335"/>
            <a:ext cx="990929" cy="16515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8" name="TextBox 7"/>
          <p:cNvSpPr txBox="1"/>
          <p:nvPr/>
        </p:nvSpPr>
        <p:spPr>
          <a:xfrm>
            <a:off x="1717210" y="3565917"/>
            <a:ext cx="1762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Android Devices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5585347" y="1602768"/>
            <a:ext cx="1750814" cy="1109341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BackEnd</a:t>
            </a:r>
            <a:endParaRPr lang="en-US" dirty="0"/>
          </a:p>
        </p:txBody>
      </p:sp>
      <p:sp>
        <p:nvSpPr>
          <p:cNvPr id="10" name="Can 9"/>
          <p:cNvSpPr/>
          <p:nvPr/>
        </p:nvSpPr>
        <p:spPr>
          <a:xfrm>
            <a:off x="7940316" y="1602768"/>
            <a:ext cx="961715" cy="1109341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DB</a:t>
            </a:r>
            <a:endParaRPr lang="en-US" dirty="0"/>
          </a:p>
        </p:txBody>
      </p:sp>
      <p:pic>
        <p:nvPicPr>
          <p:cNvPr id="12" name="Picture 11" descr="Screen Shot 2017-10-18 at 8.25.06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8056" y="4413779"/>
            <a:ext cx="2444742" cy="190174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3" name="TextBox 12"/>
          <p:cNvSpPr txBox="1"/>
          <p:nvPr/>
        </p:nvSpPr>
        <p:spPr>
          <a:xfrm>
            <a:off x="3912088" y="6314374"/>
            <a:ext cx="2286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Client web and mobile</a:t>
            </a:r>
          </a:p>
        </p:txBody>
      </p:sp>
      <p:pic>
        <p:nvPicPr>
          <p:cNvPr id="14" name="Picture 13" descr="Screen Shot 2017-10-18 at 8.28.12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113" y="4128131"/>
            <a:ext cx="2527220" cy="190174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530700" y="6052919"/>
            <a:ext cx="2622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Back office administration</a:t>
            </a:r>
          </a:p>
        </p:txBody>
      </p:sp>
      <p:cxnSp>
        <p:nvCxnSpPr>
          <p:cNvPr id="17" name="Curved Connector 16"/>
          <p:cNvCxnSpPr>
            <a:stCxn id="7" idx="3"/>
            <a:endCxn id="9" idx="1"/>
          </p:cNvCxnSpPr>
          <p:nvPr/>
        </p:nvCxnSpPr>
        <p:spPr>
          <a:xfrm flipV="1">
            <a:off x="2832652" y="2157439"/>
            <a:ext cx="2752695" cy="554670"/>
          </a:xfrm>
          <a:prstGeom prst="curved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urved Connector 17"/>
          <p:cNvCxnSpPr>
            <a:endCxn id="9" idx="1"/>
          </p:cNvCxnSpPr>
          <p:nvPr/>
        </p:nvCxnSpPr>
        <p:spPr>
          <a:xfrm>
            <a:off x="1486849" y="1269886"/>
            <a:ext cx="4098498" cy="887553"/>
          </a:xfrm>
          <a:prstGeom prst="curved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Curved Connector 20"/>
          <p:cNvCxnSpPr>
            <a:endCxn id="9" idx="1"/>
          </p:cNvCxnSpPr>
          <p:nvPr/>
        </p:nvCxnSpPr>
        <p:spPr>
          <a:xfrm flipV="1">
            <a:off x="3105333" y="2157439"/>
            <a:ext cx="2480014" cy="2108392"/>
          </a:xfrm>
          <a:prstGeom prst="curved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urved Connector 23"/>
          <p:cNvCxnSpPr>
            <a:stCxn id="12" idx="3"/>
            <a:endCxn id="22" idx="1"/>
          </p:cNvCxnSpPr>
          <p:nvPr/>
        </p:nvCxnSpPr>
        <p:spPr>
          <a:xfrm flipV="1">
            <a:off x="6312798" y="4265831"/>
            <a:ext cx="616484" cy="1098822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Curved Connector 26"/>
          <p:cNvCxnSpPr>
            <a:stCxn id="9" idx="3"/>
            <a:endCxn id="10" idx="2"/>
          </p:cNvCxnSpPr>
          <p:nvPr/>
        </p:nvCxnSpPr>
        <p:spPr>
          <a:xfrm>
            <a:off x="7336161" y="2157439"/>
            <a:ext cx="604155" cy="12700"/>
          </a:xfrm>
          <a:prstGeom prst="curvedConnector3">
            <a:avLst>
              <a:gd name="adj1" fmla="val 50000"/>
            </a:avLst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ounded Rectangle 21"/>
          <p:cNvSpPr/>
          <p:nvPr/>
        </p:nvSpPr>
        <p:spPr>
          <a:xfrm>
            <a:off x="6929282" y="3711160"/>
            <a:ext cx="1750814" cy="1109341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v</a:t>
            </a:r>
            <a:r>
              <a:rPr lang="en-US" dirty="0" err="1" smtClean="0"/>
              <a:t>itasa.org</a:t>
            </a:r>
            <a:endParaRPr lang="en-US" dirty="0"/>
          </a:p>
        </p:txBody>
      </p:sp>
      <p:cxnSp>
        <p:nvCxnSpPr>
          <p:cNvPr id="28" name="Curved Connector 27"/>
          <p:cNvCxnSpPr>
            <a:stCxn id="22" idx="0"/>
            <a:endCxn id="9" idx="2"/>
          </p:cNvCxnSpPr>
          <p:nvPr/>
        </p:nvCxnSpPr>
        <p:spPr>
          <a:xfrm rot="16200000" flipV="1">
            <a:off x="6633197" y="2539667"/>
            <a:ext cx="999051" cy="134393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61681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8303" y="0"/>
            <a:ext cx="3855697" cy="6858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4" name="TextBox 3"/>
          <p:cNvSpPr txBox="1"/>
          <p:nvPr/>
        </p:nvSpPr>
        <p:spPr>
          <a:xfrm>
            <a:off x="474681" y="1010913"/>
            <a:ext cx="45543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Volunteers can make suggestions.</a:t>
            </a:r>
          </a:p>
          <a:p>
            <a:endParaRPr lang="en-US" dirty="0"/>
          </a:p>
          <a:p>
            <a:r>
              <a:rPr lang="en-US" dirty="0" smtClean="0"/>
              <a:t>Here is a list of suggestions from this user.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35860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8303" y="0"/>
            <a:ext cx="3855697" cy="6858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4" name="TextBox 3"/>
          <p:cNvSpPr txBox="1"/>
          <p:nvPr/>
        </p:nvSpPr>
        <p:spPr>
          <a:xfrm>
            <a:off x="474681" y="1010913"/>
            <a:ext cx="4554359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Touching a suggestion allows the user (that submitted the suggestion) to view</a:t>
            </a:r>
          </a:p>
          <a:p>
            <a:endParaRPr lang="en-US" dirty="0"/>
          </a:p>
          <a:p>
            <a:r>
              <a:rPr lang="en-US" dirty="0" smtClean="0"/>
              <a:t>The user can make changes until the suggestion is read by the committee; after that, the user can only view the suggestion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40704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74681" y="1010913"/>
            <a:ext cx="4554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Volunteer options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8303" y="0"/>
            <a:ext cx="3855697" cy="6858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33874145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8303" y="0"/>
            <a:ext cx="3855697" cy="6858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3" name="TextBox 2"/>
          <p:cNvSpPr txBox="1"/>
          <p:nvPr/>
        </p:nvSpPr>
        <p:spPr>
          <a:xfrm>
            <a:off x="474681" y="1010913"/>
            <a:ext cx="45543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volunteer can edit their name, phone, and certification but not their email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19053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 shown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Back office staff can send notifications to volunteers and/or site coordinators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61332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909805" y="2206889"/>
            <a:ext cx="2198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Android Screen Shots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8624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150697052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0"/>
            <a:ext cx="4114800" cy="6858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20651346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150697070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0"/>
            <a:ext cx="4114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58156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150697079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0"/>
            <a:ext cx="4114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03347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150697086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0"/>
            <a:ext cx="4114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5572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8303" y="0"/>
            <a:ext cx="3855697" cy="6858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4" name="TextBox 3"/>
          <p:cNvSpPr txBox="1"/>
          <p:nvPr/>
        </p:nvSpPr>
        <p:spPr>
          <a:xfrm>
            <a:off x="1346749" y="908529"/>
            <a:ext cx="286017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Screen Shots</a:t>
            </a:r>
            <a:endParaRPr lang="en-US" sz="4000" dirty="0"/>
          </a:p>
        </p:txBody>
      </p:sp>
      <p:pic>
        <p:nvPicPr>
          <p:cNvPr id="2" name="Picture 1" descr="Artboard 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110" y="2512546"/>
            <a:ext cx="36576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5682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150697087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0"/>
            <a:ext cx="4114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21307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150697091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0"/>
            <a:ext cx="4114800" cy="6858000"/>
          </a:xfrm>
          <a:prstGeom prst="rect">
            <a:avLst/>
          </a:prstGeom>
        </p:spPr>
      </p:pic>
      <p:pic>
        <p:nvPicPr>
          <p:cNvPr id="3" name="Picture 2" descr="Screenshot_150697092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114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16194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150697093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0"/>
            <a:ext cx="4114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98024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150697093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0"/>
            <a:ext cx="4114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21252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150697100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0"/>
            <a:ext cx="4114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9821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150697101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0"/>
            <a:ext cx="4114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54307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150697101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0"/>
            <a:ext cx="4114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23558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150697108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0"/>
            <a:ext cx="4114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12265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_150697120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0"/>
            <a:ext cx="4114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81842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150697121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0"/>
            <a:ext cx="4114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2451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8303" y="0"/>
            <a:ext cx="3855697" cy="6858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4" name="TextBox 3"/>
          <p:cNvSpPr txBox="1"/>
          <p:nvPr/>
        </p:nvSpPr>
        <p:spPr>
          <a:xfrm>
            <a:off x="474681" y="1010913"/>
            <a:ext cx="45543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New volunteer registration</a:t>
            </a:r>
          </a:p>
          <a:p>
            <a:endParaRPr lang="en-US" dirty="0" smtClean="0"/>
          </a:p>
          <a:p>
            <a:r>
              <a:rPr lang="en-US" dirty="0" smtClean="0"/>
              <a:t>Once back office staff approves the user, they can login to the app.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6274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150697125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0"/>
            <a:ext cx="4114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10423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150697125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0"/>
            <a:ext cx="4114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18607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150697225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8853" y="0"/>
            <a:ext cx="4114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08601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150697224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0"/>
            <a:ext cx="4114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38337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150697224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0"/>
            <a:ext cx="4114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36638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_150697234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0"/>
            <a:ext cx="4114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94494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150697238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0"/>
            <a:ext cx="4114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38986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150697241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0"/>
            <a:ext cx="4114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28932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049948" y="274638"/>
            <a:ext cx="6636851" cy="1143000"/>
          </a:xfrm>
        </p:spPr>
        <p:txBody>
          <a:bodyPr/>
          <a:lstStyle/>
          <a:p>
            <a:pPr algn="l"/>
            <a:r>
              <a:rPr lang="en-US" dirty="0" smtClean="0"/>
              <a:t>VITA SA App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35456" y="2114379"/>
            <a:ext cx="484634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E</a:t>
            </a:r>
            <a:r>
              <a:rPr lang="en-US" sz="3200" dirty="0" smtClean="0"/>
              <a:t>ncourage volunteers to go to the sites that need help.</a:t>
            </a:r>
            <a:endParaRPr lang="en-US" sz="3200" dirty="0"/>
          </a:p>
        </p:txBody>
      </p:sp>
      <p:sp>
        <p:nvSpPr>
          <p:cNvPr id="7" name="TextBox 6"/>
          <p:cNvSpPr txBox="1"/>
          <p:nvPr/>
        </p:nvSpPr>
        <p:spPr>
          <a:xfrm>
            <a:off x="2446813" y="3173027"/>
            <a:ext cx="3197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(and away from sites that don’t)</a:t>
            </a:r>
            <a:endParaRPr lang="en-US" dirty="0"/>
          </a:p>
        </p:txBody>
      </p:sp>
      <p:pic>
        <p:nvPicPr>
          <p:cNvPr id="8" name="Picture 7" descr="Artboard 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595" y="274638"/>
            <a:ext cx="1660524" cy="166052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049948" y="1186805"/>
            <a:ext cx="31833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Volunteer Management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35456" y="4437858"/>
            <a:ext cx="48201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200"/>
            </a:lvl1pPr>
          </a:lstStyle>
          <a:p>
            <a:r>
              <a:rPr lang="en-US" dirty="0"/>
              <a:t>Optimize </a:t>
            </a:r>
            <a:r>
              <a:rPr lang="en-US" dirty="0" smtClean="0"/>
              <a:t>the customer </a:t>
            </a:r>
            <a:r>
              <a:rPr lang="en-US" dirty="0"/>
              <a:t>experience by fully utilizing staff, sites, and volunteers.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049948" y="1648470"/>
            <a:ext cx="3149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For iPhone and Android phones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3696" y="765043"/>
            <a:ext cx="3122919" cy="55546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6948681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8303" y="0"/>
            <a:ext cx="3855697" cy="6858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5" name="TextBox 4"/>
          <p:cNvSpPr txBox="1"/>
          <p:nvPr/>
        </p:nvSpPr>
        <p:spPr>
          <a:xfrm>
            <a:off x="474681" y="1010913"/>
            <a:ext cx="4554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Information about the app.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1872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8303" y="0"/>
            <a:ext cx="3855697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74681" y="1010913"/>
            <a:ext cx="4554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Site Coordinator login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02408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8303" y="0"/>
            <a:ext cx="3855697" cy="6858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4" name="TextBox 3"/>
          <p:cNvSpPr txBox="1"/>
          <p:nvPr/>
        </p:nvSpPr>
        <p:spPr>
          <a:xfrm>
            <a:off x="474681" y="1010913"/>
            <a:ext cx="45543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If a Site Coordinator is a primary or backup on more than one site, this screen is shown to determine which site they wish to manage.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72436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8303" y="0"/>
            <a:ext cx="3855697" cy="6858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4" name="TextBox 3"/>
          <p:cNvSpPr txBox="1"/>
          <p:nvPr/>
        </p:nvSpPr>
        <p:spPr>
          <a:xfrm>
            <a:off x="474681" y="1010913"/>
            <a:ext cx="45543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Managing the details for a Site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46369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2683</TotalTime>
  <Words>677</Words>
  <Application>Microsoft Macintosh PowerPoint</Application>
  <PresentationFormat>On-screen Show (4:3)</PresentationFormat>
  <Paragraphs>96</Paragraphs>
  <Slides>58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59" baseType="lpstr">
      <vt:lpstr>Office Theme</vt:lpstr>
      <vt:lpstr>VITA  Volunteer  And Site Coordinator  </vt:lpstr>
      <vt:lpstr>Service Objectives</vt:lpstr>
      <vt:lpstr>Service Architecture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Not shown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VITA SA App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Billy Cox</dc:creator>
  <cp:lastModifiedBy>Billy Cox</cp:lastModifiedBy>
  <cp:revision>37</cp:revision>
  <dcterms:created xsi:type="dcterms:W3CDTF">2017-09-15T13:12:41Z</dcterms:created>
  <dcterms:modified xsi:type="dcterms:W3CDTF">2017-10-20T00:38:43Z</dcterms:modified>
</cp:coreProperties>
</file>